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65" r:id="rId2"/>
    <p:sldId id="258" r:id="rId3"/>
    <p:sldId id="260" r:id="rId4"/>
    <p:sldId id="259" r:id="rId5"/>
    <p:sldId id="262" r:id="rId6"/>
    <p:sldId id="263" r:id="rId7"/>
    <p:sldId id="264" r:id="rId8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한컴 윤고딕 230" panose="02020603020101020101" pitchFamily="18" charset="-127"/>
      <p:regular r:id="rId12"/>
    </p:embeddedFont>
    <p:embeddedFont>
      <p:font typeface="나눔고딕 ExtraBold" panose="020B0600000101010101" charset="-127"/>
      <p:bold r:id="rId13"/>
    </p:embeddedFont>
    <p:embeddedFont>
      <p:font typeface="나눔고딕" panose="020B0600000101010101" charset="-127"/>
      <p:regular r:id="rId14"/>
      <p:bold r:id="rId15"/>
    </p:embeddedFont>
    <p:embeddedFont>
      <p:font typeface="한컴 윤고딕 240" panose="02020603020101020101" pitchFamily="18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6C5B"/>
    <a:srgbClr val="3E6049"/>
    <a:srgbClr val="507C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726" y="6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6ADF1-8778-4975-894B-2EEBC1CD71B3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ACF45-6E29-4956-8FF4-CDF0E5CF40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008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사망사고 발생 사고 지점의 교통량</a:t>
            </a:r>
            <a:r>
              <a:rPr lang="ko-KR" altLang="en-US" baseline="0" dirty="0" smtClean="0"/>
              <a:t> 찾기 </a:t>
            </a:r>
            <a:r>
              <a:rPr lang="ko-KR" altLang="en-US" baseline="0" dirty="0" err="1" smtClean="0"/>
              <a:t>힘듬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BACF45-6E29-4956-8FF4-CDF0E5CF408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574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 rot="13915300">
            <a:off x="988488" y="-2563432"/>
            <a:ext cx="45719" cy="5472608"/>
          </a:xfrm>
          <a:prstGeom prst="rect">
            <a:avLst/>
          </a:prstGeom>
          <a:solidFill>
            <a:srgbClr val="EA4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 rot="1279143">
            <a:off x="-22862" y="-1030427"/>
            <a:ext cx="45719" cy="6608609"/>
          </a:xfrm>
          <a:prstGeom prst="rect">
            <a:avLst/>
          </a:prstGeom>
          <a:solidFill>
            <a:srgbClr val="EA4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55573" y="810707"/>
            <a:ext cx="5976667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교통사망사고에 </a:t>
            </a:r>
            <a:r>
              <a:rPr lang="ko-KR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대한 종합적인 통계</a:t>
            </a:r>
          </a:p>
        </p:txBody>
      </p:sp>
      <p:sp>
        <p:nvSpPr>
          <p:cNvPr id="9" name="직사각형 8"/>
          <p:cNvSpPr/>
          <p:nvPr/>
        </p:nvSpPr>
        <p:spPr>
          <a:xfrm rot="1279143">
            <a:off x="8724079" y="1363574"/>
            <a:ext cx="45719" cy="6608609"/>
          </a:xfrm>
          <a:prstGeom prst="rect">
            <a:avLst/>
          </a:prstGeom>
          <a:solidFill>
            <a:srgbClr val="EA4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13915300">
            <a:off x="8445363" y="2261103"/>
            <a:ext cx="45719" cy="5472608"/>
          </a:xfrm>
          <a:prstGeom prst="rect">
            <a:avLst/>
          </a:prstGeom>
          <a:solidFill>
            <a:srgbClr val="EA4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ADF4C57-56AB-42A6-A285-346CFA1A3F33}"/>
              </a:ext>
            </a:extLst>
          </p:cNvPr>
          <p:cNvSpPr txBox="1"/>
          <p:nvPr/>
        </p:nvSpPr>
        <p:spPr>
          <a:xfrm>
            <a:off x="5292080" y="2427734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r>
              <a:rPr lang="ko-KR" altLang="en-US" dirty="0"/>
              <a:t>조 </a:t>
            </a:r>
            <a:r>
              <a:rPr lang="ko-KR" altLang="en-US" dirty="0" err="1"/>
              <a:t>남윤철</a:t>
            </a:r>
            <a:r>
              <a:rPr lang="ko-KR" altLang="en-US" dirty="0"/>
              <a:t> 이승훈 </a:t>
            </a:r>
            <a:r>
              <a:rPr lang="ko-KR" altLang="en-US" dirty="0" err="1"/>
              <a:t>장용주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3068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-612580" y="0"/>
            <a:ext cx="2808316" cy="51435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27584" y="881593"/>
            <a:ext cx="1512168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-150" dirty="0"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</a:rPr>
              <a:t>목차</a:t>
            </a:r>
            <a:endParaRPr lang="ko-KR" altLang="en-US" sz="3200" spc="-150" dirty="0">
              <a:solidFill>
                <a:schemeClr val="bg1"/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3484" y="915566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001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39752" y="1235536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사용할 데이터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39752" y="1963748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002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39752" y="2283718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분석 방법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39752" y="2777322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003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366020" y="3097292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기대되는 분석결과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087CCE2F-C44A-4EBE-B4AB-49BDDB9AF58F}"/>
              </a:ext>
            </a:extLst>
          </p:cNvPr>
          <p:cNvSpPr txBox="1"/>
          <p:nvPr/>
        </p:nvSpPr>
        <p:spPr>
          <a:xfrm>
            <a:off x="2339752" y="1536186"/>
            <a:ext cx="3600400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- </a:t>
            </a:r>
            <a:r>
              <a:rPr lang="ko-KR" altLang="en-US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데이터의 크기</a:t>
            </a:r>
            <a:r>
              <a:rPr lang="en-US" altLang="ko-KR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(</a:t>
            </a:r>
            <a:r>
              <a:rPr lang="ko-KR" altLang="en-US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샘플 수</a:t>
            </a:r>
            <a:r>
              <a:rPr lang="en-US" altLang="ko-KR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)</a:t>
            </a:r>
          </a:p>
          <a:p>
            <a:r>
              <a:rPr lang="en-US" altLang="ko-KR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- </a:t>
            </a:r>
            <a:r>
              <a:rPr lang="ko-KR" altLang="en-US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어떤 필드들이 있는지</a:t>
            </a:r>
            <a:r>
              <a:rPr lang="en-US" altLang="ko-KR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, </a:t>
            </a:r>
            <a:r>
              <a:rPr lang="ko-KR" altLang="en-US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어떤 기간 동안에 측정된 값인지</a:t>
            </a:r>
            <a:r>
              <a:rPr lang="en-US" altLang="ko-KR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, </a:t>
            </a:r>
            <a:r>
              <a:rPr lang="ko-KR" altLang="en-US" sz="9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얼마나 자주 측정된 값인지</a:t>
            </a:r>
            <a:endParaRPr lang="en-US" altLang="ko-KR" sz="9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A9D34B68-4582-422E-9EE9-5ABE80E61100}"/>
              </a:ext>
            </a:extLst>
          </p:cNvPr>
          <p:cNvSpPr txBox="1"/>
          <p:nvPr/>
        </p:nvSpPr>
        <p:spPr>
          <a:xfrm>
            <a:off x="2366020" y="3552397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004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171DDCB-02D0-4D8C-AD89-7E525C332631}"/>
              </a:ext>
            </a:extLst>
          </p:cNvPr>
          <p:cNvSpPr txBox="1"/>
          <p:nvPr/>
        </p:nvSpPr>
        <p:spPr>
          <a:xfrm>
            <a:off x="2394983" y="3930597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Q&amp;A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5378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FF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사용할 데이터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83668" y="1637387"/>
            <a:ext cx="597666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교통사망사고정보</a:t>
            </a:r>
            <a:endParaRPr lang="ko-KR" altLang="en-US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85646" y="2632910"/>
            <a:ext cx="6372708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사망자가 발생한 교통사고정보</a:t>
            </a:r>
            <a:r>
              <a:rPr lang="en-US" altLang="ko-KR" sz="2000" dirty="0"/>
              <a:t>(</a:t>
            </a:r>
            <a:r>
              <a:rPr lang="ko-KR" altLang="en-US" sz="2000" dirty="0"/>
              <a:t>사고일시</a:t>
            </a:r>
            <a:r>
              <a:rPr lang="en-US" altLang="ko-KR" sz="2000" dirty="0"/>
              <a:t>, </a:t>
            </a:r>
            <a:r>
              <a:rPr lang="ko-KR" altLang="en-US" sz="2000" dirty="0"/>
              <a:t>사고유형 등</a:t>
            </a:r>
            <a:r>
              <a:rPr lang="en-US" altLang="ko-KR" sz="2000" dirty="0"/>
              <a:t>) </a:t>
            </a:r>
            <a:endParaRPr lang="ko-KR" altLang="en-US" sz="2000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7963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FF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사용할 데이터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B16245B0-BC23-45A0-9B39-C0167050B8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17" r="964" b="4632"/>
          <a:stretch/>
        </p:blipFill>
        <p:spPr>
          <a:xfrm>
            <a:off x="899591" y="1234564"/>
            <a:ext cx="4212468" cy="18722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0646875A-9FE4-4571-A85E-967FA7B5C26D}"/>
              </a:ext>
            </a:extLst>
          </p:cNvPr>
          <p:cNvSpPr txBox="1"/>
          <p:nvPr/>
        </p:nvSpPr>
        <p:spPr>
          <a:xfrm>
            <a:off x="1637403" y="4195933"/>
            <a:ext cx="2700841" cy="110799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endParaRPr lang="en-US" altLang="ko-KR" sz="1100" spc="-15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나눔고딕" pitchFamily="50" charset="-127"/>
            </a:endParaRPr>
          </a:p>
          <a:p>
            <a:pPr algn="ctr"/>
            <a:r>
              <a:rPr lang="en-US" altLang="ko-KR" sz="1100" dirty="0" smtClean="0">
                <a:latin typeface="+mj-lt"/>
              </a:rPr>
              <a:t>&lt;</a:t>
            </a:r>
            <a:r>
              <a:rPr lang="ko-KR" altLang="en-US" sz="1100" dirty="0" smtClean="0">
                <a:latin typeface="+mj-lt"/>
              </a:rPr>
              <a:t>사망자가 </a:t>
            </a:r>
            <a:r>
              <a:rPr lang="ko-KR" altLang="en-US" sz="1100" dirty="0">
                <a:latin typeface="+mj-lt"/>
              </a:rPr>
              <a:t>발생한 </a:t>
            </a:r>
            <a:r>
              <a:rPr lang="ko-KR" altLang="en-US" sz="1100" dirty="0" smtClean="0">
                <a:latin typeface="+mj-lt"/>
              </a:rPr>
              <a:t>교통사고</a:t>
            </a:r>
            <a:r>
              <a:rPr lang="en-US" altLang="ko-KR" sz="1100" dirty="0" smtClean="0">
                <a:latin typeface="+mj-lt"/>
              </a:rPr>
              <a:t>&gt;</a:t>
            </a:r>
          </a:p>
          <a:p>
            <a:pPr algn="ctr"/>
            <a:endParaRPr lang="en-US" altLang="ko-KR" sz="1100" spc="-150" dirty="0" smtClean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나눔고딕" pitchFamily="50" charset="-127"/>
            </a:endParaRPr>
          </a:p>
          <a:p>
            <a:pPr algn="ctr"/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고딕" pitchFamily="50" charset="-127"/>
              </a:rPr>
              <a:t>2012 </a:t>
            </a:r>
            <a:r>
              <a:rPr lang="ko-KR" altLang="en-US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고딕" pitchFamily="50" charset="-127"/>
              </a:rPr>
              <a:t>년  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고딕" pitchFamily="50" charset="-127"/>
              </a:rPr>
              <a:t>~~ 2016</a:t>
            </a:r>
            <a:r>
              <a:rPr lang="ko-KR" altLang="en-US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고딕" pitchFamily="50" charset="-127"/>
              </a:rPr>
              <a:t>년</a:t>
            </a:r>
            <a:endParaRPr lang="en-US" altLang="ko-KR" sz="1100" spc="-15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나눔고딕" pitchFamily="50" charset="-127"/>
            </a:endParaRPr>
          </a:p>
          <a:p>
            <a:endParaRPr lang="en-US" altLang="ko-KR" sz="1100" spc="-15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나눔고딕" pitchFamily="50" charset="-127"/>
            </a:endParaRPr>
          </a:p>
          <a:p>
            <a:endParaRPr lang="en-US" altLang="ko-KR" sz="1100" spc="-15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나눔고딕" pitchFamily="50" charset="-127"/>
            </a:endParaRPr>
          </a:p>
        </p:txBody>
      </p:sp>
      <p:sp>
        <p:nvSpPr>
          <p:cNvPr id="14" name="왼쪽 대괄호 13">
            <a:extLst>
              <a:ext uri="{FF2B5EF4-FFF2-40B4-BE49-F238E27FC236}">
                <a16:creationId xmlns:a16="http://schemas.microsoft.com/office/drawing/2014/main" xmlns="" id="{7DAD4296-FAE1-4D85-A2DD-834ABFBEBB2D}"/>
              </a:ext>
            </a:extLst>
          </p:cNvPr>
          <p:cNvSpPr/>
          <p:nvPr/>
        </p:nvSpPr>
        <p:spPr>
          <a:xfrm rot="5400000">
            <a:off x="2973211" y="-947479"/>
            <a:ext cx="50664" cy="4153941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왼쪽 대괄호 14">
            <a:extLst>
              <a:ext uri="{FF2B5EF4-FFF2-40B4-BE49-F238E27FC236}">
                <a16:creationId xmlns:a16="http://schemas.microsoft.com/office/drawing/2014/main" xmlns="" id="{61B03FB7-F798-4788-B9FE-1A3AD0AB595E}"/>
              </a:ext>
            </a:extLst>
          </p:cNvPr>
          <p:cNvSpPr/>
          <p:nvPr/>
        </p:nvSpPr>
        <p:spPr>
          <a:xfrm>
            <a:off x="638389" y="1219961"/>
            <a:ext cx="189196" cy="2863957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순서도: 처리 16">
            <a:extLst>
              <a:ext uri="{FF2B5EF4-FFF2-40B4-BE49-F238E27FC236}">
                <a16:creationId xmlns:a16="http://schemas.microsoft.com/office/drawing/2014/main" xmlns="" id="{F9D83679-2781-4EC7-9330-81236C5392E6}"/>
              </a:ext>
            </a:extLst>
          </p:cNvPr>
          <p:cNvSpPr/>
          <p:nvPr/>
        </p:nvSpPr>
        <p:spPr>
          <a:xfrm>
            <a:off x="2362254" y="742806"/>
            <a:ext cx="1287142" cy="24830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27</a:t>
            </a:r>
            <a:r>
              <a:rPr lang="ko-KR" altLang="en-US" sz="1400" dirty="0">
                <a:solidFill>
                  <a:schemeClr val="tx1"/>
                </a:solidFill>
              </a:rPr>
              <a:t>개</a:t>
            </a:r>
          </a:p>
        </p:txBody>
      </p:sp>
      <p:sp>
        <p:nvSpPr>
          <p:cNvPr id="18" name="순서도: 처리 17">
            <a:extLst>
              <a:ext uri="{FF2B5EF4-FFF2-40B4-BE49-F238E27FC236}">
                <a16:creationId xmlns:a16="http://schemas.microsoft.com/office/drawing/2014/main" xmlns="" id="{FE17C273-4586-4A9B-B76B-35AA2161B243}"/>
              </a:ext>
            </a:extLst>
          </p:cNvPr>
          <p:cNvSpPr/>
          <p:nvPr/>
        </p:nvSpPr>
        <p:spPr>
          <a:xfrm>
            <a:off x="-78035" y="2427734"/>
            <a:ext cx="716424" cy="234026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15000</a:t>
            </a:r>
            <a:r>
              <a:rPr lang="ko-KR" altLang="en-US" sz="1200" dirty="0">
                <a:solidFill>
                  <a:schemeClr val="tx1"/>
                </a:solidFill>
              </a:rPr>
              <a:t>개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xmlns="" id="{0E9A92A9-C96F-43A1-999E-C0207556B5F5}"/>
              </a:ext>
            </a:extLst>
          </p:cNvPr>
          <p:cNvCxnSpPr/>
          <p:nvPr/>
        </p:nvCxnSpPr>
        <p:spPr>
          <a:xfrm>
            <a:off x="5075514" y="1258198"/>
            <a:ext cx="7926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0646875A-9FE4-4571-A85E-967FA7B5C26D}"/>
              </a:ext>
            </a:extLst>
          </p:cNvPr>
          <p:cNvSpPr txBox="1"/>
          <p:nvPr/>
        </p:nvSpPr>
        <p:spPr>
          <a:xfrm>
            <a:off x="5850174" y="1104159"/>
            <a:ext cx="3293826" cy="43088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lang="en-US" altLang="ko-KR" sz="1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ko-KR" altLang="en-US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사상자수</a:t>
            </a:r>
            <a:r>
              <a:rPr lang="en-US" altLang="ko-KR" sz="1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발생지역</a:t>
            </a:r>
            <a:r>
              <a:rPr lang="en-US" altLang="ko-KR" sz="1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사고유형</a:t>
            </a:r>
            <a:r>
              <a:rPr lang="en-US" altLang="ko-KR" sz="1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/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법규위반</a:t>
            </a:r>
            <a:r>
              <a:rPr lang="en-US" altLang="ko-KR" sz="1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차종 </a:t>
            </a:r>
            <a:r>
              <a:rPr lang="en-US" altLang="ko-KR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/ ….</a:t>
            </a:r>
            <a:r>
              <a:rPr lang="ko-KR" altLang="en-US" sz="11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100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100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2987824" y="3291830"/>
            <a:ext cx="72008" cy="72008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2987824" y="3549571"/>
            <a:ext cx="72008" cy="72008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993139" y="3807709"/>
            <a:ext cx="72008" cy="72008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151" y="2156319"/>
            <a:ext cx="3203897" cy="1122737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124066" y="2681800"/>
            <a:ext cx="684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/>
              <a:t>U</a:t>
            </a:r>
            <a:endParaRPr lang="ko-KR" altLang="en-US" sz="5400" b="1" dirty="0"/>
          </a:p>
        </p:txBody>
      </p:sp>
      <p:sp>
        <p:nvSpPr>
          <p:cNvPr id="24" name="타원 23"/>
          <p:cNvSpPr/>
          <p:nvPr/>
        </p:nvSpPr>
        <p:spPr>
          <a:xfrm>
            <a:off x="7308304" y="3621976"/>
            <a:ext cx="72008" cy="72008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7308304" y="3879717"/>
            <a:ext cx="72008" cy="72008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7313619" y="4137855"/>
            <a:ext cx="72008" cy="72008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6048164" y="3248473"/>
            <a:ext cx="26642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/>
              <a:t>&lt;</a:t>
            </a:r>
            <a:r>
              <a:rPr lang="ko-KR" altLang="en-US" sz="1050" dirty="0" smtClean="0"/>
              <a:t>사고 당시 날씨 정보</a:t>
            </a:r>
            <a:r>
              <a:rPr lang="en-US" altLang="ko-KR" sz="1050" dirty="0" smtClean="0"/>
              <a:t>&gt;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4232416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FF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07504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분석 방법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428FADE-4FF6-4E24-BE43-50473B2FEE91}"/>
              </a:ext>
            </a:extLst>
          </p:cNvPr>
          <p:cNvSpPr txBox="1"/>
          <p:nvPr/>
        </p:nvSpPr>
        <p:spPr>
          <a:xfrm>
            <a:off x="971600" y="1563638"/>
            <a:ext cx="7632848" cy="224676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AutoNum type="arabicParenR"/>
            </a:pPr>
            <a:r>
              <a:rPr lang="ko-KR" altLang="en-US" sz="2000" dirty="0"/>
              <a:t>사망자가 발생한 </a:t>
            </a:r>
            <a:r>
              <a:rPr lang="ko-KR" altLang="en-US" sz="2000" dirty="0" smtClean="0"/>
              <a:t>교통사고와 </a:t>
            </a:r>
            <a:r>
              <a:rPr lang="ko-KR" altLang="en-US" sz="2000" dirty="0"/>
              <a:t>발생지역</a:t>
            </a:r>
            <a:r>
              <a:rPr lang="en-US" altLang="ko-KR" sz="2000" dirty="0"/>
              <a:t>, </a:t>
            </a:r>
            <a:r>
              <a:rPr lang="ko-KR" altLang="en-US" sz="2000" dirty="0"/>
              <a:t>날씨</a:t>
            </a:r>
            <a:r>
              <a:rPr lang="en-US" altLang="ko-KR" sz="2000" dirty="0"/>
              <a:t>, </a:t>
            </a:r>
            <a:r>
              <a:rPr lang="ko-KR" altLang="en-US" sz="2000" dirty="0"/>
              <a:t>도로형태</a:t>
            </a:r>
            <a:r>
              <a:rPr lang="en-US" altLang="ko-KR" sz="2000" dirty="0"/>
              <a:t>, </a:t>
            </a:r>
            <a:r>
              <a:rPr lang="ko-KR" altLang="en-US" sz="2000" dirty="0"/>
              <a:t>차종 등의 </a:t>
            </a:r>
            <a:r>
              <a:rPr lang="ko-KR" altLang="en-US" sz="2000" dirty="0" smtClean="0"/>
              <a:t>관계를 </a:t>
            </a:r>
            <a:r>
              <a:rPr lang="ko-KR" altLang="en-US" sz="2000" dirty="0"/>
              <a:t>분석하고 그래프로 시각화 한다</a:t>
            </a:r>
            <a:r>
              <a:rPr lang="en-US" altLang="ko-KR" sz="2000" dirty="0"/>
              <a:t>.</a:t>
            </a:r>
          </a:p>
          <a:p>
            <a:pPr marL="457200" indent="-457200">
              <a:buAutoNum type="arabicParenR"/>
            </a:pPr>
            <a:endParaRPr lang="en-US" altLang="ko-KR" sz="2000" dirty="0"/>
          </a:p>
          <a:p>
            <a:pPr marL="457200" indent="-457200">
              <a:buAutoNum type="arabicParenR"/>
            </a:pPr>
            <a:endParaRPr lang="en-US" altLang="ko-KR" sz="2000" dirty="0"/>
          </a:p>
          <a:p>
            <a:pPr marL="457200" indent="-457200">
              <a:buAutoNum type="arabicParenR"/>
            </a:pPr>
            <a:r>
              <a:rPr lang="ko-KR" altLang="en-US" sz="2000" dirty="0"/>
              <a:t>날씨와 교통량과 같이 </a:t>
            </a:r>
            <a:r>
              <a:rPr lang="en-US" altLang="ko-KR" sz="2000" dirty="0"/>
              <a:t>2</a:t>
            </a:r>
            <a:r>
              <a:rPr lang="ko-KR" altLang="en-US" sz="2000" dirty="0"/>
              <a:t>가지 이상의 요인들이 복합적으로 연관될 시 함께 그래프에 포함시킨다</a:t>
            </a:r>
            <a:r>
              <a:rPr lang="en-US" altLang="ko-KR" sz="2000" dirty="0"/>
              <a:t>.</a:t>
            </a:r>
          </a:p>
          <a:p>
            <a:pPr marL="457200" indent="-457200" algn="ctr">
              <a:buAutoNum type="arabicParenR"/>
            </a:pPr>
            <a:endParaRPr lang="ko-KR" altLang="en-US" sz="2000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1689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/>
          <p:cNvCxnSpPr/>
          <p:nvPr/>
        </p:nvCxnSpPr>
        <p:spPr>
          <a:xfrm>
            <a:off x="1691680" y="457197"/>
            <a:ext cx="7200800" cy="3"/>
          </a:xfrm>
          <a:prstGeom prst="line">
            <a:avLst/>
          </a:prstGeom>
          <a:ln>
            <a:solidFill>
              <a:srgbClr val="FF0000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7504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기대되는 분석결과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32DD9577-BC26-4844-9334-0D73CE1C6AA4}"/>
              </a:ext>
            </a:extLst>
          </p:cNvPr>
          <p:cNvSpPr txBox="1"/>
          <p:nvPr/>
        </p:nvSpPr>
        <p:spPr>
          <a:xfrm>
            <a:off x="940429" y="1779662"/>
            <a:ext cx="7632848" cy="224676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AutoNum type="arabicParenR"/>
            </a:pPr>
            <a:r>
              <a:rPr lang="ko-KR" altLang="en-US" sz="2000" dirty="0"/>
              <a:t>도로형태</a:t>
            </a:r>
            <a:r>
              <a:rPr lang="en-US" altLang="ko-KR" sz="2000" dirty="0"/>
              <a:t>, </a:t>
            </a:r>
            <a:r>
              <a:rPr lang="ko-KR" altLang="en-US" sz="2000" dirty="0"/>
              <a:t>차종 등 특정한 요인에 대해서 차종이 클수록 사상자의 수가 많을 것이고</a:t>
            </a:r>
            <a:r>
              <a:rPr lang="en-US" altLang="ko-KR" sz="2000" dirty="0"/>
              <a:t>, </a:t>
            </a:r>
            <a:r>
              <a:rPr lang="ko-KR" altLang="en-US" sz="2000" dirty="0"/>
              <a:t>커브길이나 좁은 도로 같은 도로형태에서 사상자가 나올 확률이 높다고 생각한다</a:t>
            </a:r>
            <a:r>
              <a:rPr lang="en-US" altLang="ko-KR" sz="2000" dirty="0"/>
              <a:t>.</a:t>
            </a:r>
          </a:p>
          <a:p>
            <a:pPr marL="457200" indent="-457200">
              <a:buAutoNum type="arabicParenR"/>
            </a:pPr>
            <a:endParaRPr lang="en-US" altLang="ko-KR" sz="2000" dirty="0"/>
          </a:p>
          <a:p>
            <a:pPr marL="457200" indent="-457200">
              <a:buAutoNum type="arabicParenR"/>
            </a:pPr>
            <a:endParaRPr lang="en-US" altLang="ko-KR" sz="2000" dirty="0"/>
          </a:p>
          <a:p>
            <a:pPr marL="457200" indent="-457200">
              <a:buAutoNum type="arabicParenR"/>
            </a:pPr>
            <a:r>
              <a:rPr lang="ko-KR" altLang="en-US" sz="2000" dirty="0"/>
              <a:t>날씨가 흐릴 수록 시야가 좁아져 사고가 많을 것이다</a:t>
            </a:r>
            <a:r>
              <a:rPr lang="en-US" altLang="ko-KR" sz="2000" dirty="0"/>
              <a:t>.</a:t>
            </a:r>
          </a:p>
          <a:p>
            <a:pPr marL="457200" indent="-457200" algn="ctr">
              <a:buAutoNum type="arabicParenR"/>
            </a:pPr>
            <a:endParaRPr lang="ko-KR" altLang="en-US" sz="2000" spc="-15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3546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79812" y="1491630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spc="-3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Q&amp;A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3275856" y="2571750"/>
            <a:ext cx="26282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502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169</Words>
  <Application>Microsoft Office PowerPoint</Application>
  <PresentationFormat>화면 슬라이드 쇼(16:9)</PresentationFormat>
  <Paragraphs>39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맑은 고딕</vt:lpstr>
      <vt:lpstr>한컴 윤고딕 230</vt:lpstr>
      <vt:lpstr>나눔고딕 ExtraBold</vt:lpstr>
      <vt:lpstr>나눔고딕</vt:lpstr>
      <vt:lpstr>한컴 윤고딕 240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user</cp:lastModifiedBy>
  <cp:revision>15</cp:revision>
  <dcterms:created xsi:type="dcterms:W3CDTF">2006-10-05T04:04:58Z</dcterms:created>
  <dcterms:modified xsi:type="dcterms:W3CDTF">2017-11-07T15:17:44Z</dcterms:modified>
</cp:coreProperties>
</file>

<file path=docProps/thumbnail.jpeg>
</file>